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sldIdLst>
    <p:sldId id="259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A72EC4-30F1-4C9F-AFD6-F987A7567BB0}" v="250" dt="2022-08-30T14:34:35.4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84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E7B8B-DF46-4C13-81D8-8442AEE736B4}" type="datetimeFigureOut">
              <a:rPr lang="pl-PL" smtClean="0"/>
              <a:t>30.08.2022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BBDB9-18C8-41C1-A817-DC6404A2DB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7862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3BDEF3-BC82-5132-95AF-BF14A1963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0621E5F-8C8B-8588-60BC-D065AF548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27CDA88-4752-5B12-8103-108BA3875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56F29-D0BE-425D-83EF-9881FDC5C630}" type="datetime1">
              <a:rPr lang="pl-PL" smtClean="0"/>
              <a:t>30.08.2022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DB19B70-DB97-64A6-987D-EE7C2183A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C9E4CCA-A657-0175-40B9-39444C09D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9411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08F751-D39A-47A3-E640-2794BBB05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0668703-B54F-C792-B1E1-403D5868B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AFEEC46-4F0E-55EC-F349-F81796D50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B541-8013-4276-A038-AD82C956DC05}" type="datetime1">
              <a:rPr lang="pl-PL" smtClean="0"/>
              <a:t>30.08.2022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1E81E62-DF6C-D95E-8730-ECACBB3D6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0891D6A-5E55-86FB-F83E-5FF29E42A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0951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8E8082A-4037-6C35-C924-5E6CFEF49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4A5C406-BAEA-8EBB-250E-DBA24F914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557C6DC-BA93-89E5-BA8D-9CED8EEFB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29829-D4C3-47BE-A473-F809C412EC5A}" type="datetime1">
              <a:rPr lang="pl-PL" smtClean="0"/>
              <a:t>30.08.2022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54D9264-FB57-67BC-BC1C-6373EFACD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04FD7C7-B443-D5D5-0B62-E689FB9E2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2715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CDA20E-1FF8-DACE-746D-D92F4B11C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AAA42B-9B23-F94D-A9D6-177C18919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C45AC51-CD7E-0CBF-6391-523F47D39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E2C1-BE1F-4BD7-9667-8B76A9A5909B}" type="datetime1">
              <a:rPr lang="pl-PL" smtClean="0"/>
              <a:t>30.08.2022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D45F79D-14B5-4817-F9E2-7F6FCA0C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4F75B03-F659-78C2-CEE7-4250E37A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0076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BF6DBD-2B0D-AF45-E8ED-12395BD3B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1F52023-9687-970F-9661-E93892C68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3005FBA-E208-BD76-9579-CEA2E3D69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DB19-8997-463A-97BA-E372A81E833E}" type="datetime1">
              <a:rPr lang="pl-PL" smtClean="0"/>
              <a:t>30.08.2022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4824907-E973-B348-D4ED-AF2812848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8DA9ABE-D16E-8972-B93F-E532741B1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6485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064984-43C7-D4EA-5A88-A147CD24A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413224-516D-E484-84FB-769BCBF7E0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FC2A544-37F6-D4A0-6156-5D78AE979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511261D-A24F-8538-190A-FE99373F1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40CC-9B92-43D2-8178-DBD11B016C20}" type="datetime1">
              <a:rPr lang="pl-PL" smtClean="0"/>
              <a:t>30.08.2022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AE68AEA-093F-6FCE-30C5-C38D4F168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6EC8ECA-8305-96C5-4E51-9AB0AAF13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4064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0BABAC-AD94-3562-F7B5-CCF80F5E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7CFC980-F3C4-C639-698D-4F290E2D5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E5307EC-0D4F-1841-F7F1-CF7DE5F1D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20BA71F-0025-376F-ADDC-09E0108F12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4CCA7CA-C846-A111-1BAA-095CC6C5CA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313D8A4-1B4D-FA67-EC15-047A50DB9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90572-E079-40FD-AA46-F33D9593CA55}" type="datetime1">
              <a:rPr lang="pl-PL" smtClean="0"/>
              <a:t>30.08.2022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6782074-F5E9-E937-F8D4-D474F317F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868F96A-7C5C-659A-4286-00B1C29DE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8468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86D5BB-53E0-657C-7BCF-4FEA361B7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B8C4D66-AB58-65D8-A664-62D86A842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E5F09-94BD-4E3D-A9C5-D5ABC34C7870}" type="datetime1">
              <a:rPr lang="pl-PL" smtClean="0"/>
              <a:t>30.08.2022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4E9BE81-562D-47D1-3F76-D37890583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2089F64-4BCD-988B-7AF4-5D9C0AF1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934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8317CBD-3B15-5DC7-478A-4C50F6F79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72DC-6FD0-40E2-9CC4-30CC49475269}" type="datetime1">
              <a:rPr lang="pl-PL" smtClean="0"/>
              <a:t>30.08.2022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1A24DC4-6586-4575-1993-AA48BE2D1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3BA835A-CA1E-D024-38DB-B3208F80E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6815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DFD89E-28A4-18F4-B163-D4BEF8AED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234016-7BDB-2F73-43AE-C186DB293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8704C9D-7367-1943-E058-65CAFF1D2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BA45282-11E4-33B4-AA5E-34D8C720B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DB51D-524F-45B8-B34C-B57CDFE2CB78}" type="datetime1">
              <a:rPr lang="pl-PL" smtClean="0"/>
              <a:t>30.08.2022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7E4F5D8-37C4-98C0-77BE-8192ACA31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02C7768-A9CE-1A96-4835-E4D072316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1619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A314F4-346C-90CF-5046-8A0BF92D9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5B61C5C-EF05-A102-7018-904D0FACE6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49B859A-560A-08BA-961F-E0BB49A9D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E4FEE8D-574C-0765-6865-D5FFE8952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AA173-7180-4930-8FF0-D181BADD54D2}" type="datetime1">
              <a:rPr lang="pl-PL" smtClean="0"/>
              <a:t>30.08.2022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BFBF536-0416-BD99-F98E-F6C2F480E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40E1DEA-1CC0-9756-4B07-1B3ACC140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961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73E704C-0817-8CDE-B822-AFFB43933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CAF5435-8EB8-EC6A-F623-8E7377D0B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F9A8B10-BB43-F733-941A-8EA0566DC4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87BC2-0BC0-47D4-A7EE-974292B1DA75}" type="datetime1">
              <a:rPr lang="pl-PL" smtClean="0"/>
              <a:t>30.08.2022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A39CD6F-9F2A-8BB8-99B5-A8E28E05E7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Autor: Beata Dąbrowska - Facetka od biologii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9CD19A2-F98A-5CE8-51C5-B53C92B0F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5257F-C4C4-41AA-B1A8-7CA2610B8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0233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ublicdomainpictures.net/view-image.php?image=76888&amp;picture=ostrich-egg-shell" TargetMode="External"/><Relationship Id="rId3" Type="http://schemas.openxmlformats.org/officeDocument/2006/relationships/hyperlink" Target="https://utex.org/products/utex-0343" TargetMode="External"/><Relationship Id="rId7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eedpix.com/photo/911619/nerve-cell-neuron-brain-neurons-nervous-system-synapse-cells-think-neural-pathways" TargetMode="External"/><Relationship Id="rId5" Type="http://schemas.openxmlformats.org/officeDocument/2006/relationships/image" Target="../media/image2.jpg"/><Relationship Id="rId10" Type="http://schemas.openxmlformats.org/officeDocument/2006/relationships/hyperlink" Target="https://utex.org/products/utex-lb-2695" TargetMode="External"/><Relationship Id="rId4" Type="http://schemas.openxmlformats.org/officeDocument/2006/relationships/hyperlink" Target="https://creativecommons.org/licenses/by-nc-nd/3.0/" TargetMode="External"/><Relationship Id="rId9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21C0E4C3-FEF6-8BD2-A11A-A903811FF4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  <a:solidFill>
            <a:srgbClr val="0070C0">
              <a:alpha val="56000"/>
            </a:srgbClr>
          </a:solidFill>
        </p:spPr>
        <p:txBody>
          <a:bodyPr>
            <a:normAutofit/>
          </a:bodyPr>
          <a:lstStyle/>
          <a:p>
            <a:r>
              <a:rPr lang="pl-PL" dirty="0"/>
              <a:t>Budowa komórkowa organizmów</a:t>
            </a:r>
            <a:br>
              <a:rPr lang="pl-PL" dirty="0"/>
            </a:br>
            <a:endParaRPr lang="pl-PL" dirty="0"/>
          </a:p>
        </p:txBody>
      </p:sp>
      <p:sp>
        <p:nvSpPr>
          <p:cNvPr id="6" name="Podtytuł 5">
            <a:extLst>
              <a:ext uri="{FF2B5EF4-FFF2-40B4-BE49-F238E27FC236}">
                <a16:creationId xmlns:a16="http://schemas.microsoft.com/office/drawing/2014/main" id="{7E311144-9B15-A735-90D0-925B03F62F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BA83342-34D3-D215-0AD8-DFC6483DB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</p:spTree>
    <p:extLst>
      <p:ext uri="{BB962C8B-B14F-4D97-AF65-F5344CB8AC3E}">
        <p14:creationId xmlns:p14="http://schemas.microsoft.com/office/powerpoint/2010/main" val="1084315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951CEF-EEC1-8D8C-6C40-5FA6E0368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0735"/>
          </a:xfrm>
          <a:solidFill>
            <a:srgbClr val="0070C0">
              <a:alpha val="56000"/>
            </a:srgbClr>
          </a:solidFill>
        </p:spPr>
        <p:txBody>
          <a:bodyPr/>
          <a:lstStyle/>
          <a:p>
            <a:pPr algn="ctr"/>
            <a:r>
              <a:rPr lang="pl-PL" dirty="0"/>
              <a:t>Budowa komórkowa organizmów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320B4F-5C15-0541-83F8-6CC979CB7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3795" y="1687514"/>
            <a:ext cx="8069575" cy="2120353"/>
          </a:xfrm>
          <a:solidFill>
            <a:schemeClr val="bg1">
              <a:alpha val="42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l-PL" sz="3500" dirty="0"/>
          </a:p>
          <a:p>
            <a:pPr marL="0" indent="0" algn="ctr">
              <a:buNone/>
            </a:pPr>
            <a:r>
              <a:rPr lang="pl-PL" sz="11200" b="1" dirty="0"/>
              <a:t>Komórka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pl-PL" sz="11200" dirty="0"/>
              <a:t>podstawowa jednostka funkcjonalna i budulcowa organizmu, zdolna do wykonywania wszystkich funkcji życiowych.</a:t>
            </a:r>
          </a:p>
          <a:p>
            <a:pPr marL="0" indent="0" algn="just">
              <a:buNone/>
            </a:pPr>
            <a:endParaRPr lang="pl-PL" sz="11200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r>
              <a:rPr lang="pl-PL" sz="2600" dirty="0"/>
              <a:t> </a:t>
            </a:r>
          </a:p>
          <a:p>
            <a:pPr marL="0" indent="0">
              <a:buNone/>
            </a:pPr>
            <a:endParaRPr lang="pl-PL" sz="2600" dirty="0"/>
          </a:p>
          <a:p>
            <a:pPr marL="0" indent="0" algn="ctr">
              <a:buNone/>
            </a:pPr>
            <a:endParaRPr lang="pl-PL" sz="2000" dirty="0"/>
          </a:p>
        </p:txBody>
      </p:sp>
      <p:sp>
        <p:nvSpPr>
          <p:cNvPr id="13" name="Symbol zastępczy stopki 12">
            <a:extLst>
              <a:ext uri="{FF2B5EF4-FFF2-40B4-BE49-F238E27FC236}">
                <a16:creationId xmlns:a16="http://schemas.microsoft.com/office/drawing/2014/main" id="{370EC186-4FDC-4846-30C0-AE798D98A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Autor: Beata Dąbrowska - Facetka od biologii</a:t>
            </a:r>
          </a:p>
        </p:txBody>
      </p: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95394B0A-F215-7B24-B2AB-37FBB3736C84}"/>
              </a:ext>
            </a:extLst>
          </p:cNvPr>
          <p:cNvCxnSpPr>
            <a:cxnSpLocks/>
          </p:cNvCxnSpPr>
          <p:nvPr/>
        </p:nvCxnSpPr>
        <p:spPr>
          <a:xfrm flipH="1">
            <a:off x="2392683" y="4789213"/>
            <a:ext cx="713016" cy="466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68CF8EFC-8C4C-C7B8-E1FB-EB63551A6E82}"/>
              </a:ext>
            </a:extLst>
          </p:cNvPr>
          <p:cNvCxnSpPr>
            <a:cxnSpLocks/>
          </p:cNvCxnSpPr>
          <p:nvPr/>
        </p:nvCxnSpPr>
        <p:spPr>
          <a:xfrm>
            <a:off x="6095998" y="4806906"/>
            <a:ext cx="0" cy="5352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76FF5EF0-44F6-3C6B-EFEC-8F20FF85C8BB}"/>
              </a:ext>
            </a:extLst>
          </p:cNvPr>
          <p:cNvCxnSpPr>
            <a:cxnSpLocks/>
          </p:cNvCxnSpPr>
          <p:nvPr/>
        </p:nvCxnSpPr>
        <p:spPr>
          <a:xfrm>
            <a:off x="8932810" y="4807537"/>
            <a:ext cx="535579" cy="430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4B21B1F1-5E40-B3F0-B956-601C96CC2547}"/>
              </a:ext>
            </a:extLst>
          </p:cNvPr>
          <p:cNvSpPr txBox="1"/>
          <p:nvPr/>
        </p:nvSpPr>
        <p:spPr>
          <a:xfrm>
            <a:off x="5099415" y="5438168"/>
            <a:ext cx="2238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formy kolonijne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3B5ED112-7AB2-CA64-8A61-7BBAEA9D4F9C}"/>
              </a:ext>
            </a:extLst>
          </p:cNvPr>
          <p:cNvSpPr txBox="1"/>
          <p:nvPr/>
        </p:nvSpPr>
        <p:spPr>
          <a:xfrm>
            <a:off x="7947662" y="5422858"/>
            <a:ext cx="389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organizmy wielokomórkowe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0E312B1F-81B6-6FD5-04E4-0BBB25F4C2D3}"/>
              </a:ext>
            </a:extLst>
          </p:cNvPr>
          <p:cNvSpPr txBox="1"/>
          <p:nvPr/>
        </p:nvSpPr>
        <p:spPr>
          <a:xfrm>
            <a:off x="347256" y="5407315"/>
            <a:ext cx="389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organizmy jednokomórkowe</a:t>
            </a: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6C4CD51C-2F30-3BF8-5BD0-EC34288A4B9D}"/>
              </a:ext>
            </a:extLst>
          </p:cNvPr>
          <p:cNvSpPr txBox="1"/>
          <p:nvPr/>
        </p:nvSpPr>
        <p:spPr>
          <a:xfrm>
            <a:off x="2061211" y="4116565"/>
            <a:ext cx="8069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/>
              <a:t>Poziomy organizacji komórkowej organizmów</a:t>
            </a:r>
          </a:p>
        </p:txBody>
      </p:sp>
    </p:spTree>
    <p:extLst>
      <p:ext uri="{BB962C8B-B14F-4D97-AF65-F5344CB8AC3E}">
        <p14:creationId xmlns:p14="http://schemas.microsoft.com/office/powerpoint/2010/main" val="280730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45DDAF74-CCB2-66B9-B9B2-A26448DF1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92466"/>
          </a:xfrm>
          <a:solidFill>
            <a:srgbClr val="0070C0">
              <a:alpha val="56000"/>
            </a:srgbClr>
          </a:solidFill>
        </p:spPr>
        <p:txBody>
          <a:bodyPr>
            <a:normAutofit/>
          </a:bodyPr>
          <a:lstStyle/>
          <a:p>
            <a:pPr algn="ctr"/>
            <a:r>
              <a:rPr lang="pl-PL" dirty="0"/>
              <a:t>Budowa komórkowa organizmów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BA62E8-F8B7-1DE0-3FB2-ACAA8B0AC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534" y="1385635"/>
            <a:ext cx="4651032" cy="511413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Kształt i wielkość komórek</a:t>
            </a:r>
          </a:p>
        </p:txBody>
      </p:sp>
      <p:sp>
        <p:nvSpPr>
          <p:cNvPr id="61" name="Symbol zastępczy stopki 60">
            <a:extLst>
              <a:ext uri="{FF2B5EF4-FFF2-40B4-BE49-F238E27FC236}">
                <a16:creationId xmlns:a16="http://schemas.microsoft.com/office/drawing/2014/main" id="{06FB5DBB-2DD4-A8F7-51A3-7A524EB8B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Autor: Beata Dąbrowska - Facetka od biologii</a:t>
            </a: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id="{ED5E38FC-F0B1-7A90-2FA7-EBB128661AB4}"/>
              </a:ext>
            </a:extLst>
          </p:cNvPr>
          <p:cNvCxnSpPr>
            <a:cxnSpLocks/>
          </p:cNvCxnSpPr>
          <p:nvPr/>
        </p:nvCxnSpPr>
        <p:spPr>
          <a:xfrm flipH="1">
            <a:off x="3200778" y="2028513"/>
            <a:ext cx="680357" cy="5988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F6F00669-14F1-BFF3-E46F-4821062CA02E}"/>
              </a:ext>
            </a:extLst>
          </p:cNvPr>
          <p:cNvCxnSpPr>
            <a:cxnSpLocks/>
          </p:cNvCxnSpPr>
          <p:nvPr/>
        </p:nvCxnSpPr>
        <p:spPr>
          <a:xfrm>
            <a:off x="8225539" y="1897229"/>
            <a:ext cx="670938" cy="5771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>
            <a:extLst>
              <a:ext uri="{FF2B5EF4-FFF2-40B4-BE49-F238E27FC236}">
                <a16:creationId xmlns:a16="http://schemas.microsoft.com/office/drawing/2014/main" id="{EE175E66-2775-1DC7-BA7B-ECC46CB20529}"/>
              </a:ext>
            </a:extLst>
          </p:cNvPr>
          <p:cNvSpPr txBox="1"/>
          <p:nvPr/>
        </p:nvSpPr>
        <p:spPr>
          <a:xfrm>
            <a:off x="407159" y="2613211"/>
            <a:ext cx="37752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większość jest bardzo mała, widoczna pod mikroskopem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443B079B-D2FB-8ADA-8BED-FEB8DE683B9A}"/>
              </a:ext>
            </a:extLst>
          </p:cNvPr>
          <p:cNvSpPr txBox="1"/>
          <p:nvPr/>
        </p:nvSpPr>
        <p:spPr>
          <a:xfrm>
            <a:off x="98578" y="4024870"/>
            <a:ext cx="33177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ma kształt zbliżony do kuli lub sześcianu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FEFDAA1C-4E8F-0C4B-B37A-46955AE83297}"/>
              </a:ext>
            </a:extLst>
          </p:cNvPr>
          <p:cNvSpPr txBox="1"/>
          <p:nvPr/>
        </p:nvSpPr>
        <p:spPr>
          <a:xfrm>
            <a:off x="4292151" y="1968094"/>
            <a:ext cx="34507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zależy od pełnionej przez komórkę funkcji</a:t>
            </a:r>
          </a:p>
        </p:txBody>
      </p:sp>
      <p:cxnSp>
        <p:nvCxnSpPr>
          <p:cNvPr id="21" name="Łącznik prosty ze strzałką 20">
            <a:extLst>
              <a:ext uri="{FF2B5EF4-FFF2-40B4-BE49-F238E27FC236}">
                <a16:creationId xmlns:a16="http://schemas.microsoft.com/office/drawing/2014/main" id="{4EED4E49-289D-411C-2637-529AF566FF33}"/>
              </a:ext>
            </a:extLst>
          </p:cNvPr>
          <p:cNvCxnSpPr>
            <a:cxnSpLocks/>
          </p:cNvCxnSpPr>
          <p:nvPr/>
        </p:nvCxnSpPr>
        <p:spPr>
          <a:xfrm flipH="1">
            <a:off x="1583994" y="3523892"/>
            <a:ext cx="393396" cy="4876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ole tekstowe 28">
            <a:extLst>
              <a:ext uri="{FF2B5EF4-FFF2-40B4-BE49-F238E27FC236}">
                <a16:creationId xmlns:a16="http://schemas.microsoft.com/office/drawing/2014/main" id="{C6319747-09B4-B6BF-52F9-979678FEA236}"/>
              </a:ext>
            </a:extLst>
          </p:cNvPr>
          <p:cNvSpPr txBox="1"/>
          <p:nvPr/>
        </p:nvSpPr>
        <p:spPr>
          <a:xfrm>
            <a:off x="8009566" y="2567306"/>
            <a:ext cx="37752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niektóre osiągają znaczne rozmiary</a:t>
            </a:r>
          </a:p>
        </p:txBody>
      </p:sp>
      <p:sp>
        <p:nvSpPr>
          <p:cNvPr id="30" name="pole tekstowe 29">
            <a:extLst>
              <a:ext uri="{FF2B5EF4-FFF2-40B4-BE49-F238E27FC236}">
                <a16:creationId xmlns:a16="http://schemas.microsoft.com/office/drawing/2014/main" id="{0C3321B2-B19D-8474-98E6-AF41E88C8796}"/>
              </a:ext>
            </a:extLst>
          </p:cNvPr>
          <p:cNvSpPr txBox="1"/>
          <p:nvPr/>
        </p:nvSpPr>
        <p:spPr>
          <a:xfrm>
            <a:off x="8196485" y="4106679"/>
            <a:ext cx="3763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są widoczne gołym okiem</a:t>
            </a:r>
          </a:p>
        </p:txBody>
      </p:sp>
      <p:sp>
        <p:nvSpPr>
          <p:cNvPr id="31" name="pole tekstowe 30">
            <a:extLst>
              <a:ext uri="{FF2B5EF4-FFF2-40B4-BE49-F238E27FC236}">
                <a16:creationId xmlns:a16="http://schemas.microsoft.com/office/drawing/2014/main" id="{7AFE3CF0-50E7-5AD3-2A52-103ED55DA511}"/>
              </a:ext>
            </a:extLst>
          </p:cNvPr>
          <p:cNvSpPr txBox="1"/>
          <p:nvPr/>
        </p:nvSpPr>
        <p:spPr>
          <a:xfrm>
            <a:off x="3219283" y="4020099"/>
            <a:ext cx="3855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mogą mieć skomplikowane kształty</a:t>
            </a:r>
          </a:p>
        </p:txBody>
      </p:sp>
      <p:cxnSp>
        <p:nvCxnSpPr>
          <p:cNvPr id="32" name="Łącznik prosty ze strzałką 31">
            <a:extLst>
              <a:ext uri="{FF2B5EF4-FFF2-40B4-BE49-F238E27FC236}">
                <a16:creationId xmlns:a16="http://schemas.microsoft.com/office/drawing/2014/main" id="{5355E4CC-4BE8-72D0-1783-0AD9131121A2}"/>
              </a:ext>
            </a:extLst>
          </p:cNvPr>
          <p:cNvCxnSpPr>
            <a:cxnSpLocks/>
          </p:cNvCxnSpPr>
          <p:nvPr/>
        </p:nvCxnSpPr>
        <p:spPr>
          <a:xfrm>
            <a:off x="9991350" y="3438284"/>
            <a:ext cx="87086" cy="569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Obraz 41" descr="Obraz zawierający różny, kilka, porządek&#10;&#10;Opis wygenerowany automatycznie">
            <a:extLst>
              <a:ext uri="{FF2B5EF4-FFF2-40B4-BE49-F238E27FC236}">
                <a16:creationId xmlns:a16="http://schemas.microsoft.com/office/drawing/2014/main" id="{4F483A24-75B2-8048-3A0E-75E4295A9A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09983" y="5045320"/>
            <a:ext cx="1942894" cy="1457170"/>
          </a:xfrm>
          <a:prstGeom prst="rect">
            <a:avLst/>
          </a:prstGeom>
        </p:spPr>
      </p:pic>
      <p:sp>
        <p:nvSpPr>
          <p:cNvPr id="43" name="pole tekstowe 42">
            <a:extLst>
              <a:ext uri="{FF2B5EF4-FFF2-40B4-BE49-F238E27FC236}">
                <a16:creationId xmlns:a16="http://schemas.microsoft.com/office/drawing/2014/main" id="{DA239A84-10C3-642E-557C-34025BE5ADE7}"/>
              </a:ext>
            </a:extLst>
          </p:cNvPr>
          <p:cNvSpPr txBox="1"/>
          <p:nvPr/>
        </p:nvSpPr>
        <p:spPr>
          <a:xfrm>
            <a:off x="2812748" y="5683048"/>
            <a:ext cx="89928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>
                <a:hlinkClick r:id="rId3" tooltip="https://utex.org/products/utex-0343"/>
              </a:rPr>
              <a:t>To zdjęcie</a:t>
            </a:r>
            <a:r>
              <a:rPr lang="pl-PL" sz="900" dirty="0"/>
              <a:t>, autor: Nieznany autor, licencja: </a:t>
            </a:r>
            <a:r>
              <a:rPr lang="pl-PL" sz="900" dirty="0">
                <a:hlinkClick r:id="rId4" tooltip="https://creativecommons.org/licenses/by-nc-nd/3.0/"/>
              </a:rPr>
              <a:t>CC BY-NC-ND</a:t>
            </a:r>
            <a:endParaRPr lang="pl-PL" sz="900" dirty="0"/>
          </a:p>
        </p:txBody>
      </p:sp>
      <p:pic>
        <p:nvPicPr>
          <p:cNvPr id="45" name="Obraz 44" descr="Obraz zawierający bezkręgowce&#10;&#10;Opis wygenerowany automatycznie">
            <a:extLst>
              <a:ext uri="{FF2B5EF4-FFF2-40B4-BE49-F238E27FC236}">
                <a16:creationId xmlns:a16="http://schemas.microsoft.com/office/drawing/2014/main" id="{6318EE0B-2021-AEBA-8A12-E9E8CB7877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4233157" y="5036717"/>
            <a:ext cx="1901893" cy="1401598"/>
          </a:xfrm>
          <a:prstGeom prst="rect">
            <a:avLst/>
          </a:prstGeom>
        </p:spPr>
      </p:pic>
      <p:cxnSp>
        <p:nvCxnSpPr>
          <p:cNvPr id="54" name="Łącznik prosty ze strzałką 53">
            <a:extLst>
              <a:ext uri="{FF2B5EF4-FFF2-40B4-BE49-F238E27FC236}">
                <a16:creationId xmlns:a16="http://schemas.microsoft.com/office/drawing/2014/main" id="{25B95DB2-CC6A-142C-E86B-92045A513C0D}"/>
              </a:ext>
            </a:extLst>
          </p:cNvPr>
          <p:cNvCxnSpPr>
            <a:cxnSpLocks/>
          </p:cNvCxnSpPr>
          <p:nvPr/>
        </p:nvCxnSpPr>
        <p:spPr>
          <a:xfrm>
            <a:off x="3823174" y="3525040"/>
            <a:ext cx="409983" cy="432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Obraz 56" descr="Obraz zawierający wewnątrz, jajko, ciemny, zamknąć&#10;&#10;Opis wygenerowany automatycznie">
            <a:extLst>
              <a:ext uri="{FF2B5EF4-FFF2-40B4-BE49-F238E27FC236}">
                <a16:creationId xmlns:a16="http://schemas.microsoft.com/office/drawing/2014/main" id="{ADD14D44-5535-A55B-1F76-045419264B2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9897204" y="4974721"/>
            <a:ext cx="1942319" cy="1493157"/>
          </a:xfrm>
          <a:prstGeom prst="rect">
            <a:avLst/>
          </a:prstGeom>
        </p:spPr>
      </p:pic>
      <p:pic>
        <p:nvPicPr>
          <p:cNvPr id="59" name="Obraz 58">
            <a:extLst>
              <a:ext uri="{FF2B5EF4-FFF2-40B4-BE49-F238E27FC236}">
                <a16:creationId xmlns:a16="http://schemas.microsoft.com/office/drawing/2014/main" id="{94344E03-E0BD-E541-4CE1-7B7BACA58A1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0"/>
              </a:ext>
            </a:extLst>
          </a:blip>
          <a:stretch>
            <a:fillRect/>
          </a:stretch>
        </p:blipFill>
        <p:spPr>
          <a:xfrm>
            <a:off x="7541182" y="5024621"/>
            <a:ext cx="1942894" cy="1457170"/>
          </a:xfrm>
          <a:prstGeom prst="rect">
            <a:avLst/>
          </a:prstGeom>
        </p:spPr>
      </p:pic>
      <p:sp>
        <p:nvSpPr>
          <p:cNvPr id="60" name="pole tekstowe 59">
            <a:extLst>
              <a:ext uri="{FF2B5EF4-FFF2-40B4-BE49-F238E27FC236}">
                <a16:creationId xmlns:a16="http://schemas.microsoft.com/office/drawing/2014/main" id="{D61FB5CA-55B7-C5F2-F40C-97E3104BFC27}"/>
              </a:ext>
            </a:extLst>
          </p:cNvPr>
          <p:cNvSpPr txBox="1"/>
          <p:nvPr/>
        </p:nvSpPr>
        <p:spPr>
          <a:xfrm>
            <a:off x="3556000" y="5334000"/>
            <a:ext cx="495662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>
                <a:hlinkClick r:id="rId10" tooltip="https://utex.org/products/utex-lb-2695"/>
              </a:rPr>
              <a:t>To zdjęcie</a:t>
            </a:r>
            <a:r>
              <a:rPr lang="pl-PL" sz="900"/>
              <a:t>, autor: Nieznany autor, licencja: </a:t>
            </a:r>
            <a:r>
              <a:rPr lang="pl-PL" sz="900">
                <a:hlinkClick r:id="rId4" tooltip="https://creativecommons.org/licenses/by-nc-nd/3.0/"/>
              </a:rPr>
              <a:t>CC BY-NC-ND</a:t>
            </a:r>
            <a:endParaRPr lang="pl-PL" sz="900"/>
          </a:p>
        </p:txBody>
      </p:sp>
    </p:spTree>
    <p:extLst>
      <p:ext uri="{BB962C8B-B14F-4D97-AF65-F5344CB8AC3E}">
        <p14:creationId xmlns:p14="http://schemas.microsoft.com/office/powerpoint/2010/main" val="3152512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951CEF-EEC1-8D8C-6C40-5FA6E0368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0735"/>
          </a:xfrm>
          <a:solidFill>
            <a:srgbClr val="0070C0">
              <a:alpha val="56000"/>
            </a:srgbClr>
          </a:solidFill>
        </p:spPr>
        <p:txBody>
          <a:bodyPr/>
          <a:lstStyle/>
          <a:p>
            <a:pPr algn="ctr"/>
            <a:r>
              <a:rPr lang="pl-PL" dirty="0"/>
              <a:t>Budowa komórkowa organizmów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320B4F-5C15-0541-83F8-6CC979CB7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16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l-PL" sz="3500" dirty="0"/>
          </a:p>
          <a:p>
            <a:pPr marL="0" indent="0" algn="ctr">
              <a:buNone/>
            </a:pPr>
            <a:r>
              <a:rPr lang="pl-PL" sz="3000" dirty="0"/>
              <a:t>Komórka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pl-PL" sz="2600" dirty="0"/>
              <a:t>podstawowa jednostka funkcjonalna i budulcowa organizmu, zdolna do wykonywania wszystkich funkcji życiowych.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3000" dirty="0"/>
              <a:t>Poziomy organizacji komórkowej organizmów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r>
              <a:rPr lang="pl-PL" sz="2600" dirty="0"/>
              <a:t> </a:t>
            </a:r>
          </a:p>
          <a:p>
            <a:pPr marL="0" indent="0">
              <a:buNone/>
            </a:pPr>
            <a:endParaRPr lang="pl-PL" sz="2600" dirty="0"/>
          </a:p>
          <a:p>
            <a:pPr marL="0" indent="0" algn="ctr">
              <a:buNone/>
            </a:pPr>
            <a:endParaRPr lang="pl-PL" sz="2000" dirty="0"/>
          </a:p>
        </p:txBody>
      </p:sp>
      <p:sp>
        <p:nvSpPr>
          <p:cNvPr id="13" name="Symbol zastępczy stopki 12">
            <a:extLst>
              <a:ext uri="{FF2B5EF4-FFF2-40B4-BE49-F238E27FC236}">
                <a16:creationId xmlns:a16="http://schemas.microsoft.com/office/drawing/2014/main" id="{370EC186-4FDC-4846-30C0-AE798D98A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Autor: Beata Dąbrowska - Facetka od biologii</a:t>
            </a:r>
          </a:p>
        </p:txBody>
      </p: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95394B0A-F215-7B24-B2AB-37FBB3736C84}"/>
              </a:ext>
            </a:extLst>
          </p:cNvPr>
          <p:cNvCxnSpPr>
            <a:cxnSpLocks/>
          </p:cNvCxnSpPr>
          <p:nvPr/>
        </p:nvCxnSpPr>
        <p:spPr>
          <a:xfrm flipH="1">
            <a:off x="2884714" y="4165070"/>
            <a:ext cx="713016" cy="466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68CF8EFC-8C4C-C7B8-E1FB-EB63551A6E82}"/>
              </a:ext>
            </a:extLst>
          </p:cNvPr>
          <p:cNvCxnSpPr>
            <a:cxnSpLocks/>
          </p:cNvCxnSpPr>
          <p:nvPr/>
        </p:nvCxnSpPr>
        <p:spPr>
          <a:xfrm>
            <a:off x="6096000" y="4165070"/>
            <a:ext cx="0" cy="5352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76FF5EF0-44F6-3C6B-EFEC-8F20FF85C8BB}"/>
              </a:ext>
            </a:extLst>
          </p:cNvPr>
          <p:cNvCxnSpPr>
            <a:cxnSpLocks/>
          </p:cNvCxnSpPr>
          <p:nvPr/>
        </p:nvCxnSpPr>
        <p:spPr>
          <a:xfrm>
            <a:off x="8319951" y="4201718"/>
            <a:ext cx="535579" cy="430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4B21B1F1-5E40-B3F0-B956-601C96CC2547}"/>
              </a:ext>
            </a:extLst>
          </p:cNvPr>
          <p:cNvSpPr txBox="1"/>
          <p:nvPr/>
        </p:nvSpPr>
        <p:spPr>
          <a:xfrm>
            <a:off x="5167995" y="4742449"/>
            <a:ext cx="389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formy kolonijne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3B5ED112-7AB2-CA64-8A61-7BBAEA9D4F9C}"/>
              </a:ext>
            </a:extLst>
          </p:cNvPr>
          <p:cNvSpPr txBox="1"/>
          <p:nvPr/>
        </p:nvSpPr>
        <p:spPr>
          <a:xfrm>
            <a:off x="8137073" y="4656952"/>
            <a:ext cx="389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organizmy wielokomórkowe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0E312B1F-81B6-6FD5-04E4-0BBB25F4C2D3}"/>
              </a:ext>
            </a:extLst>
          </p:cNvPr>
          <p:cNvSpPr txBox="1"/>
          <p:nvPr/>
        </p:nvSpPr>
        <p:spPr>
          <a:xfrm>
            <a:off x="484416" y="4641884"/>
            <a:ext cx="389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organizmy jednokomórkowe</a:t>
            </a:r>
          </a:p>
        </p:txBody>
      </p:sp>
    </p:spTree>
    <p:extLst>
      <p:ext uri="{BB962C8B-B14F-4D97-AF65-F5344CB8AC3E}">
        <p14:creationId xmlns:p14="http://schemas.microsoft.com/office/powerpoint/2010/main" val="316327961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TM03457475[[fn=Ramka]]</Template>
  <TotalTime>70</TotalTime>
  <Words>159</Words>
  <Application>Microsoft Office PowerPoint</Application>
  <PresentationFormat>Panoramiczny</PresentationFormat>
  <Paragraphs>40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Motyw pakietu Office</vt:lpstr>
      <vt:lpstr>Budowa komórkowa organizmów </vt:lpstr>
      <vt:lpstr>Budowa komórkowa organizmów </vt:lpstr>
      <vt:lpstr>Budowa komórkowa organizmów</vt:lpstr>
      <vt:lpstr>Budowa komórkowa organizmów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Budowa komórkowa organizmów </dc:title>
  <dc:creator>Beata Dąbrowska</dc:creator>
  <cp:lastModifiedBy>Beata Dąbrowska</cp:lastModifiedBy>
  <cp:revision>1</cp:revision>
  <dcterms:created xsi:type="dcterms:W3CDTF">2022-08-30T13:31:20Z</dcterms:created>
  <dcterms:modified xsi:type="dcterms:W3CDTF">2022-08-30T14:41:55Z</dcterms:modified>
</cp:coreProperties>
</file>