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0" r:id="rId2"/>
    <p:sldId id="261" r:id="rId3"/>
    <p:sldId id="262" r:id="rId4"/>
    <p:sldId id="264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E7B8B-DF46-4C13-81D8-8442AEE736B4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BBDB9-18C8-41C1-A817-DC6404A2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8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BDEF3-BC82-5132-95AF-BF14A1963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621E5F-8C8B-8588-60BC-D065AF548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7CDA88-4752-5B12-8103-108BA387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7936-2092-4792-91A1-E61792BD96E5}" type="datetime1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B19B70-DB97-64A6-987D-EE7C2183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9E4CCA-A657-0175-40B9-39444C09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41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08F751-D39A-47A3-E640-2794BBB0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0668703-B54F-C792-B1E1-403D5868B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FEEC46-4F0E-55EC-F349-F81796D5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8BC-0030-4D7F-A670-9D0B4262DAB5}" type="datetime1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E81E62-DF6C-D95E-8730-ECACBB3D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891D6A-5E55-86FB-F83E-5FF29E42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95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8E8082A-4037-6C35-C924-5E6CFEF49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4A5C406-BAEA-8EBB-250E-DBA24F914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57C6DC-BA93-89E5-BA8D-9CED8EEF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80F3-DE17-4818-88CC-5607648B7614}" type="datetime1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4D9264-FB57-67BC-BC1C-6373EFAC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4FD7C7-B443-D5D5-0B62-E689FB9E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71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CDA20E-1FF8-DACE-746D-D92F4B11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AAA42B-9B23-F94D-A9D6-177C18919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45AC51-CD7E-0CBF-6391-523F47D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176C-DEFE-42C5-B453-7C361A568BC6}" type="datetime1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45F79D-14B5-4817-F9E2-7F6FCA0C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F75B03-F659-78C2-CEE7-4250E37A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0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BF6DBD-2B0D-AF45-E8ED-12395BD3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F52023-9687-970F-9661-E93892C68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005FBA-E208-BD76-9579-CEA2E3D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1BA-100F-4B4F-850E-D5DD86A05395}" type="datetime1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824907-E973-B348-D4ED-AF281284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DA9ABE-D16E-8972-B93F-E532741B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48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64984-43C7-D4EA-5A88-A147CD24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413224-516D-E484-84FB-769BCBF7E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C2A544-37F6-D4A0-6156-5D78AE979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11261D-A24F-8538-190A-FE99373F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F2D-D441-4A49-8421-6AC5A28C3F91}" type="datetime1">
              <a:rPr lang="pl-PL" smtClean="0"/>
              <a:t>24.06.2024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E68AEA-093F-6FCE-30C5-C38D4F16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EC8ECA-8305-96C5-4E51-9AB0AAF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06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0BABAC-AD94-3562-F7B5-CCF80F5E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CFC980-F3C4-C639-698D-4F290E2D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E5307EC-0D4F-1841-F7F1-CF7DE5F1D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20BA71F-0025-376F-ADDC-09E0108F1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CCA7CA-C846-A111-1BAA-095CC6C5C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13D8A4-1B4D-FA67-EC15-047A50DB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B14-29CF-40CF-AB8A-10A6E7C25B9A}" type="datetime1">
              <a:rPr lang="pl-PL" smtClean="0"/>
              <a:t>24.06.2024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6782074-F5E9-E937-F8D4-D474F317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868F96A-7C5C-659A-4286-00B1C29D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6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86D5BB-53E0-657C-7BCF-4FEA361B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B8C4D66-AB58-65D8-A664-62D86A84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5975-4D59-43D9-8187-0870045BF6CB}" type="datetime1">
              <a:rPr lang="pl-PL" smtClean="0"/>
              <a:t>24.06.2024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E9BE81-562D-47D1-3F76-D3789058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2089F64-4BCD-988B-7AF4-5D9C0AF1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3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317CBD-3B15-5DC7-478A-4C50F6F7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E2-B344-4D7A-8B59-CEC68D42CFED}" type="datetime1">
              <a:rPr lang="pl-PL" smtClean="0"/>
              <a:t>24.06.2024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1A24DC4-6586-4575-1993-AA48BE2D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BA835A-CA1E-D024-38DB-B3208F80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81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DFD89E-28A4-18F4-B163-D4BEF8AE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234016-7BDB-2F73-43AE-C186DB29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704C9D-7367-1943-E058-65CAFF1D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BA45282-11E4-33B4-AA5E-34D8C720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CC68-4FC8-494C-AEA4-25DD7B3D21A4}" type="datetime1">
              <a:rPr lang="pl-PL" smtClean="0"/>
              <a:t>24.06.2024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E4F5D8-37C4-98C0-77BE-8192ACA3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2C7768-A9CE-1A96-4835-E4D07231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61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A314F4-346C-90CF-5046-8A0BF92D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5B61C5C-EF05-A102-7018-904D0FACE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9B859A-560A-08BA-961F-E0BB49A9D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4FEE8D-574C-0765-6865-D5FFE895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82B7-51A8-4D8B-B545-DADB073E85A4}" type="datetime1">
              <a:rPr lang="pl-PL" smtClean="0"/>
              <a:t>24.06.2024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FBF536-0416-BD99-F98E-F6C2F480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0E1DEA-1CC0-9756-4B07-1B3ACC14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61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73E704C-0817-8CDE-B822-AFFB4393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AF5435-8EB8-EC6A-F623-8E7377D0B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9A8B10-BB43-F733-941A-8EA0566DC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CDD3-D49B-4ABC-AECD-98F8B67E6B59}" type="datetime1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39CD6F-9F2A-8BB8-99B5-A8E28E05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Autor: Beata Dąbrowska - Facetka od biologii                                                  wszelkie prawa zastrzeżone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CD19A2-F98A-5CE8-51C5-B53C92B0F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257F-C4C4-41AA-B1A8-7CA2610B8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23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51CEF-EEC1-8D8C-6C40-5FA6E03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00735"/>
          </a:xfrm>
          <a:solidFill>
            <a:srgbClr val="0070C0">
              <a:alpha val="56000"/>
            </a:srgbClr>
          </a:solidFill>
        </p:spPr>
        <p:txBody>
          <a:bodyPr/>
          <a:lstStyle/>
          <a:p>
            <a:pPr algn="ctr"/>
            <a:r>
              <a:rPr lang="pl-PL" dirty="0"/>
              <a:t>Budowa komórkowa organizmów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0B4F-5C15-0541-83F8-6CC979CB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860"/>
            <a:ext cx="10515600" cy="22631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3000" dirty="0"/>
              <a:t>Poziomy organizacji komórkowej organizmów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 </a:t>
            </a:r>
          </a:p>
          <a:p>
            <a:pPr marL="0" indent="0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370EC186-4FDC-4846-30C0-AE798D98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5394B0A-F215-7B24-B2AB-37FBB3736C84}"/>
              </a:ext>
            </a:extLst>
          </p:cNvPr>
          <p:cNvCxnSpPr>
            <a:cxnSpLocks/>
          </p:cNvCxnSpPr>
          <p:nvPr/>
        </p:nvCxnSpPr>
        <p:spPr>
          <a:xfrm flipH="1">
            <a:off x="3156857" y="2253813"/>
            <a:ext cx="713016" cy="46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8CF8EFC-8C4C-C7B8-E1FB-EB63551A6E82}"/>
              </a:ext>
            </a:extLst>
          </p:cNvPr>
          <p:cNvCxnSpPr>
            <a:cxnSpLocks/>
          </p:cNvCxnSpPr>
          <p:nvPr/>
        </p:nvCxnSpPr>
        <p:spPr>
          <a:xfrm>
            <a:off x="5889171" y="2185437"/>
            <a:ext cx="0" cy="535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6FF5EF0-44F6-3C6B-EFEC-8F20FF85C8BB}"/>
              </a:ext>
            </a:extLst>
          </p:cNvPr>
          <p:cNvCxnSpPr>
            <a:cxnSpLocks/>
          </p:cNvCxnSpPr>
          <p:nvPr/>
        </p:nvCxnSpPr>
        <p:spPr>
          <a:xfrm>
            <a:off x="8054339" y="2166101"/>
            <a:ext cx="535579" cy="430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B21B1F1-5E40-B3F0-B956-601C96CC2547}"/>
              </a:ext>
            </a:extLst>
          </p:cNvPr>
          <p:cNvSpPr txBox="1"/>
          <p:nvPr/>
        </p:nvSpPr>
        <p:spPr>
          <a:xfrm>
            <a:off x="4852310" y="2720707"/>
            <a:ext cx="389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formy kolonijne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B5ED112-7AB2-CA64-8A61-7BBAEA9D4F9C}"/>
              </a:ext>
            </a:extLst>
          </p:cNvPr>
          <p:cNvSpPr txBox="1"/>
          <p:nvPr/>
        </p:nvSpPr>
        <p:spPr>
          <a:xfrm>
            <a:off x="7549244" y="2731716"/>
            <a:ext cx="389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organizmy wielokomórkowe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E312B1F-81B6-6FD5-04E4-0BBB25F4C2D3}"/>
              </a:ext>
            </a:extLst>
          </p:cNvPr>
          <p:cNvSpPr txBox="1"/>
          <p:nvPr/>
        </p:nvSpPr>
        <p:spPr>
          <a:xfrm>
            <a:off x="473530" y="2731717"/>
            <a:ext cx="389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organizmy jednokomórkowe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D7A560-F317-74CC-E902-E320ADB90499}"/>
              </a:ext>
            </a:extLst>
          </p:cNvPr>
          <p:cNvSpPr txBox="1"/>
          <p:nvPr/>
        </p:nvSpPr>
        <p:spPr>
          <a:xfrm>
            <a:off x="609600" y="3820886"/>
            <a:ext cx="3341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zbudowane z jednej komórki, która pełni wszystkie funkcje życiowe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0E85733-44B5-7CA1-1F34-BC15508CA2BA}"/>
              </a:ext>
            </a:extLst>
          </p:cNvPr>
          <p:cNvSpPr txBox="1"/>
          <p:nvPr/>
        </p:nvSpPr>
        <p:spPr>
          <a:xfrm>
            <a:off x="4425043" y="3663747"/>
            <a:ext cx="3341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są zbudowane z wielu komórek, każda komórka pełni wszystkie funkcje życiowe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DB3735F-D35E-A1BD-0D20-10CADBFB8916}"/>
              </a:ext>
            </a:extLst>
          </p:cNvPr>
          <p:cNvSpPr txBox="1"/>
          <p:nvPr/>
        </p:nvSpPr>
        <p:spPr>
          <a:xfrm>
            <a:off x="8322128" y="3717642"/>
            <a:ext cx="3341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mają bardzo dużą liczbę komórek wyspecjalizowanych  do pełnienia określonych funkcji</a:t>
            </a:r>
          </a:p>
        </p:txBody>
      </p:sp>
      <p:pic>
        <p:nvPicPr>
          <p:cNvPr id="14" name="Obraz 13" descr="Obraz zawierający clipart, tekst, rysowanie, kreskówka&#10;&#10;Opis wygenerowany automatycznie">
            <a:extLst>
              <a:ext uri="{FF2B5EF4-FFF2-40B4-BE49-F238E27FC236}">
                <a16:creationId xmlns:a16="http://schemas.microsoft.com/office/drawing/2014/main" id="{C6A2F1BA-4621-FFF9-31D5-B7FF89FD92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1" y="-1091587"/>
            <a:ext cx="7381300" cy="90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51CEF-EEC1-8D8C-6C40-5FA6E03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00735"/>
          </a:xfrm>
          <a:solidFill>
            <a:srgbClr val="0070C0">
              <a:alpha val="56000"/>
            </a:srgbClr>
          </a:solidFill>
        </p:spPr>
        <p:txBody>
          <a:bodyPr/>
          <a:lstStyle/>
          <a:p>
            <a:pPr algn="ctr"/>
            <a:r>
              <a:rPr lang="pl-PL" dirty="0"/>
              <a:t>Budowa komórkowa organizmów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0B4F-5C15-0541-83F8-6CC979CB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69" y="1054183"/>
            <a:ext cx="10515600" cy="22631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3000" b="1" dirty="0"/>
              <a:t>Rodzaje komórek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 </a:t>
            </a:r>
          </a:p>
          <a:p>
            <a:pPr marL="0" indent="0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370EC186-4FDC-4846-30C0-AE798D98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5394B0A-F215-7B24-B2AB-37FBB3736C84}"/>
              </a:ext>
            </a:extLst>
          </p:cNvPr>
          <p:cNvCxnSpPr>
            <a:cxnSpLocks/>
          </p:cNvCxnSpPr>
          <p:nvPr/>
        </p:nvCxnSpPr>
        <p:spPr>
          <a:xfrm flipH="1">
            <a:off x="3156857" y="2253813"/>
            <a:ext cx="713016" cy="46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8CF8EFC-8C4C-C7B8-E1FB-EB63551A6E82}"/>
              </a:ext>
            </a:extLst>
          </p:cNvPr>
          <p:cNvCxnSpPr>
            <a:cxnSpLocks/>
          </p:cNvCxnSpPr>
          <p:nvPr/>
        </p:nvCxnSpPr>
        <p:spPr>
          <a:xfrm>
            <a:off x="2313213" y="3951144"/>
            <a:ext cx="0" cy="535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6FF5EF0-44F6-3C6B-EFEC-8F20FF85C8BB}"/>
              </a:ext>
            </a:extLst>
          </p:cNvPr>
          <p:cNvCxnSpPr>
            <a:cxnSpLocks/>
          </p:cNvCxnSpPr>
          <p:nvPr/>
        </p:nvCxnSpPr>
        <p:spPr>
          <a:xfrm>
            <a:off x="8054339" y="2166101"/>
            <a:ext cx="535579" cy="430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B5ED112-7AB2-CA64-8A61-7BBAEA9D4F9C}"/>
              </a:ext>
            </a:extLst>
          </p:cNvPr>
          <p:cNvSpPr txBox="1"/>
          <p:nvPr/>
        </p:nvSpPr>
        <p:spPr>
          <a:xfrm>
            <a:off x="5965376" y="4486414"/>
            <a:ext cx="287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komórki roślinne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E312B1F-81B6-6FD5-04E4-0BBB25F4C2D3}"/>
              </a:ext>
            </a:extLst>
          </p:cNvPr>
          <p:cNvSpPr txBox="1"/>
          <p:nvPr/>
        </p:nvSpPr>
        <p:spPr>
          <a:xfrm>
            <a:off x="1224641" y="2830907"/>
            <a:ext cx="33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PROKARIOTYCZNE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D7A560-F317-74CC-E902-E320ADB90499}"/>
              </a:ext>
            </a:extLst>
          </p:cNvPr>
          <p:cNvSpPr txBox="1"/>
          <p:nvPr/>
        </p:nvSpPr>
        <p:spPr>
          <a:xfrm>
            <a:off x="645657" y="3347204"/>
            <a:ext cx="455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nie mają jądra komórkowego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DB3735F-D35E-A1BD-0D20-10CADBFB8916}"/>
              </a:ext>
            </a:extLst>
          </p:cNvPr>
          <p:cNvSpPr txBox="1"/>
          <p:nvPr/>
        </p:nvSpPr>
        <p:spPr>
          <a:xfrm>
            <a:off x="7608435" y="3316997"/>
            <a:ext cx="400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mają jądro komórkowe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4E93C5A-EEF9-1366-14DD-CA26B4DEAEBA}"/>
              </a:ext>
            </a:extLst>
          </p:cNvPr>
          <p:cNvSpPr txBox="1"/>
          <p:nvPr/>
        </p:nvSpPr>
        <p:spPr>
          <a:xfrm>
            <a:off x="1334861" y="4495954"/>
            <a:ext cx="229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komórki bakterii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F46637-0095-30D7-85E6-2018DB2E1E07}"/>
              </a:ext>
            </a:extLst>
          </p:cNvPr>
          <p:cNvSpPr txBox="1"/>
          <p:nvPr/>
        </p:nvSpPr>
        <p:spPr>
          <a:xfrm>
            <a:off x="9448800" y="4495953"/>
            <a:ext cx="259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komórki zwierzęce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386048B-A00A-3977-CC48-92B96C759D64}"/>
              </a:ext>
            </a:extLst>
          </p:cNvPr>
          <p:cNvSpPr txBox="1"/>
          <p:nvPr/>
        </p:nvSpPr>
        <p:spPr>
          <a:xfrm>
            <a:off x="8011887" y="5434537"/>
            <a:ext cx="248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komórki grzybowe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DAD445-7C05-94D0-0808-A44E162ACEE1}"/>
              </a:ext>
            </a:extLst>
          </p:cNvPr>
          <p:cNvSpPr txBox="1"/>
          <p:nvPr/>
        </p:nvSpPr>
        <p:spPr>
          <a:xfrm>
            <a:off x="7919361" y="2855332"/>
            <a:ext cx="267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EUKARIOTYCZNE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0EFB3933-8DFF-8873-70D4-DDA3A92A74E4}"/>
              </a:ext>
            </a:extLst>
          </p:cNvPr>
          <p:cNvCxnSpPr>
            <a:cxnSpLocks/>
          </p:cNvCxnSpPr>
          <p:nvPr/>
        </p:nvCxnSpPr>
        <p:spPr>
          <a:xfrm>
            <a:off x="10085613" y="3808869"/>
            <a:ext cx="659949" cy="562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950071E2-CD99-0318-2DB5-150DF537E409}"/>
              </a:ext>
            </a:extLst>
          </p:cNvPr>
          <p:cNvCxnSpPr>
            <a:cxnSpLocks/>
          </p:cNvCxnSpPr>
          <p:nvPr/>
        </p:nvCxnSpPr>
        <p:spPr>
          <a:xfrm flipH="1">
            <a:off x="7304314" y="3852802"/>
            <a:ext cx="669472" cy="518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5259454-C04E-6084-CCB3-8AD0F58BB333}"/>
              </a:ext>
            </a:extLst>
          </p:cNvPr>
          <p:cNvCxnSpPr>
            <a:cxnSpLocks/>
          </p:cNvCxnSpPr>
          <p:nvPr/>
        </p:nvCxnSpPr>
        <p:spPr>
          <a:xfrm>
            <a:off x="8888184" y="3852802"/>
            <a:ext cx="0" cy="145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clipart, tekst, rysowanie, kreskówka&#10;&#10;Opis wygenerowany automatycznie">
            <a:extLst>
              <a:ext uri="{FF2B5EF4-FFF2-40B4-BE49-F238E27FC236}">
                <a16:creationId xmlns:a16="http://schemas.microsoft.com/office/drawing/2014/main" id="{974993A9-6769-A5B2-5DF1-39C830A1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1" y="-1091587"/>
            <a:ext cx="7381300" cy="90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3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51CEF-EEC1-8D8C-6C40-5FA6E03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00735"/>
          </a:xfrm>
          <a:solidFill>
            <a:srgbClr val="0070C0">
              <a:alpha val="56000"/>
            </a:srgbClr>
          </a:solidFill>
        </p:spPr>
        <p:txBody>
          <a:bodyPr/>
          <a:lstStyle/>
          <a:p>
            <a:pPr algn="ctr"/>
            <a:r>
              <a:rPr lang="pl-PL" dirty="0"/>
              <a:t>Budowa komórkowa organizmów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0B4F-5C15-0541-83F8-6CC979CB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837" y="3337807"/>
            <a:ext cx="3614058" cy="139794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11200" dirty="0"/>
              <a:t>Struktury komórkowe</a:t>
            </a:r>
          </a:p>
          <a:p>
            <a:pPr marL="0" indent="0" algn="ctr">
              <a:buNone/>
            </a:pPr>
            <a:r>
              <a:rPr lang="pl-PL" sz="7200" dirty="0"/>
              <a:t>komórek eukariotycznych  </a:t>
            </a:r>
          </a:p>
          <a:p>
            <a:pPr marL="0" indent="0" algn="ctr">
              <a:buNone/>
            </a:pPr>
            <a:endParaRPr lang="pl-PL" sz="11200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 </a:t>
            </a:r>
          </a:p>
          <a:p>
            <a:pPr marL="0" indent="0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370EC186-4FDC-4846-30C0-AE798D98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5394B0A-F215-7B24-B2AB-37FBB3736C84}"/>
              </a:ext>
            </a:extLst>
          </p:cNvPr>
          <p:cNvCxnSpPr>
            <a:cxnSpLocks/>
          </p:cNvCxnSpPr>
          <p:nvPr/>
        </p:nvCxnSpPr>
        <p:spPr>
          <a:xfrm flipH="1">
            <a:off x="3903409" y="4243378"/>
            <a:ext cx="761010" cy="527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8CF8EFC-8C4C-C7B8-E1FB-EB63551A6E82}"/>
              </a:ext>
            </a:extLst>
          </p:cNvPr>
          <p:cNvCxnSpPr>
            <a:cxnSpLocks/>
          </p:cNvCxnSpPr>
          <p:nvPr/>
        </p:nvCxnSpPr>
        <p:spPr>
          <a:xfrm>
            <a:off x="5048103" y="2333888"/>
            <a:ext cx="334269" cy="583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6FF5EF0-44F6-3C6B-EFEC-8F20FF85C8BB}"/>
              </a:ext>
            </a:extLst>
          </p:cNvPr>
          <p:cNvCxnSpPr>
            <a:cxnSpLocks/>
          </p:cNvCxnSpPr>
          <p:nvPr/>
        </p:nvCxnSpPr>
        <p:spPr>
          <a:xfrm>
            <a:off x="8267125" y="4252508"/>
            <a:ext cx="695500" cy="441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B21B1F1-5E40-B3F0-B956-601C96CC2547}"/>
              </a:ext>
            </a:extLst>
          </p:cNvPr>
          <p:cNvSpPr txBox="1"/>
          <p:nvPr/>
        </p:nvSpPr>
        <p:spPr>
          <a:xfrm>
            <a:off x="3520107" y="1693303"/>
            <a:ext cx="213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mitochondrium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B5ED112-7AB2-CA64-8A61-7BBAEA9D4F9C}"/>
              </a:ext>
            </a:extLst>
          </p:cNvPr>
          <p:cNvSpPr txBox="1"/>
          <p:nvPr/>
        </p:nvSpPr>
        <p:spPr>
          <a:xfrm>
            <a:off x="6987546" y="1718279"/>
            <a:ext cx="1790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chloroplast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E312B1F-81B6-6FD5-04E4-0BBB25F4C2D3}"/>
              </a:ext>
            </a:extLst>
          </p:cNvPr>
          <p:cNvSpPr txBox="1"/>
          <p:nvPr/>
        </p:nvSpPr>
        <p:spPr>
          <a:xfrm>
            <a:off x="1362413" y="1885883"/>
            <a:ext cx="166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jądro komórkowe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4E93C5A-EEF9-1366-14DD-CA26B4DEAEBA}"/>
              </a:ext>
            </a:extLst>
          </p:cNvPr>
          <p:cNvSpPr txBox="1"/>
          <p:nvPr/>
        </p:nvSpPr>
        <p:spPr>
          <a:xfrm>
            <a:off x="9819586" y="3372295"/>
            <a:ext cx="166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Aparat Golgiego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F46637-0095-30D7-85E6-2018DB2E1E07}"/>
              </a:ext>
            </a:extLst>
          </p:cNvPr>
          <p:cNvSpPr txBox="1"/>
          <p:nvPr/>
        </p:nvSpPr>
        <p:spPr>
          <a:xfrm>
            <a:off x="712344" y="3368273"/>
            <a:ext cx="241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siateczka śródplazmatyczna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386048B-A00A-3977-CC48-92B96C759D64}"/>
              </a:ext>
            </a:extLst>
          </p:cNvPr>
          <p:cNvSpPr txBox="1"/>
          <p:nvPr/>
        </p:nvSpPr>
        <p:spPr>
          <a:xfrm>
            <a:off x="4656365" y="5498614"/>
            <a:ext cx="166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wakuola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DAD445-7C05-94D0-0808-A44E162ACEE1}"/>
              </a:ext>
            </a:extLst>
          </p:cNvPr>
          <p:cNvSpPr txBox="1"/>
          <p:nvPr/>
        </p:nvSpPr>
        <p:spPr>
          <a:xfrm>
            <a:off x="9364039" y="2062623"/>
            <a:ext cx="148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rybosomy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97C29CF-7997-E80A-7043-C7B79AACBA85}"/>
              </a:ext>
            </a:extLst>
          </p:cNvPr>
          <p:cNvSpPr txBox="1"/>
          <p:nvPr/>
        </p:nvSpPr>
        <p:spPr>
          <a:xfrm>
            <a:off x="9642981" y="5080191"/>
            <a:ext cx="241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lizosomy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DC99FDA-E5EF-B9BE-0B18-63DAE45AD725}"/>
              </a:ext>
            </a:extLst>
          </p:cNvPr>
          <p:cNvSpPr txBox="1"/>
          <p:nvPr/>
        </p:nvSpPr>
        <p:spPr>
          <a:xfrm>
            <a:off x="1624695" y="5268385"/>
            <a:ext cx="241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błona komórkowa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2914663-8B6E-FA02-E774-84DCE71EB6F8}"/>
              </a:ext>
            </a:extLst>
          </p:cNvPr>
          <p:cNvSpPr txBox="1"/>
          <p:nvPr/>
        </p:nvSpPr>
        <p:spPr>
          <a:xfrm>
            <a:off x="6601718" y="5454268"/>
            <a:ext cx="256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ściana komórkowa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34870114-A9E0-A788-B0CB-1257A51F8B7E}"/>
              </a:ext>
            </a:extLst>
          </p:cNvPr>
          <p:cNvCxnSpPr>
            <a:cxnSpLocks/>
          </p:cNvCxnSpPr>
          <p:nvPr/>
        </p:nvCxnSpPr>
        <p:spPr>
          <a:xfrm flipH="1">
            <a:off x="8047429" y="2701560"/>
            <a:ext cx="796892" cy="432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338CC114-79EF-0615-EF7F-9B0E7F647231}"/>
              </a:ext>
            </a:extLst>
          </p:cNvPr>
          <p:cNvCxnSpPr>
            <a:cxnSpLocks/>
          </p:cNvCxnSpPr>
          <p:nvPr/>
        </p:nvCxnSpPr>
        <p:spPr>
          <a:xfrm flipH="1">
            <a:off x="6809629" y="2333888"/>
            <a:ext cx="396716" cy="63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53EBD9A-A6A5-6A6A-85FD-ACB4C5320EFA}"/>
              </a:ext>
            </a:extLst>
          </p:cNvPr>
          <p:cNvCxnSpPr>
            <a:cxnSpLocks/>
          </p:cNvCxnSpPr>
          <p:nvPr/>
        </p:nvCxnSpPr>
        <p:spPr>
          <a:xfrm flipH="1">
            <a:off x="5215237" y="4326915"/>
            <a:ext cx="167135" cy="735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1F8B5710-4544-CF2A-67AF-F6833B53688C}"/>
              </a:ext>
            </a:extLst>
          </p:cNvPr>
          <p:cNvCxnSpPr>
            <a:cxnSpLocks/>
          </p:cNvCxnSpPr>
          <p:nvPr/>
        </p:nvCxnSpPr>
        <p:spPr>
          <a:xfrm>
            <a:off x="6890657" y="4326915"/>
            <a:ext cx="315688" cy="644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4EB2530E-6500-9C38-BA2D-70A0564AD1E5}"/>
              </a:ext>
            </a:extLst>
          </p:cNvPr>
          <p:cNvCxnSpPr>
            <a:cxnSpLocks/>
          </p:cNvCxnSpPr>
          <p:nvPr/>
        </p:nvCxnSpPr>
        <p:spPr>
          <a:xfrm>
            <a:off x="3520107" y="2856903"/>
            <a:ext cx="854700" cy="32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CE170F47-F41F-6C91-FF8B-7AD29A5E0D17}"/>
              </a:ext>
            </a:extLst>
          </p:cNvPr>
          <p:cNvCxnSpPr>
            <a:cxnSpLocks/>
          </p:cNvCxnSpPr>
          <p:nvPr/>
        </p:nvCxnSpPr>
        <p:spPr>
          <a:xfrm>
            <a:off x="8317542" y="3828371"/>
            <a:ext cx="846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85D5D2EF-4050-0BED-06D6-64F950C62A1D}"/>
              </a:ext>
            </a:extLst>
          </p:cNvPr>
          <p:cNvCxnSpPr>
            <a:cxnSpLocks/>
          </p:cNvCxnSpPr>
          <p:nvPr/>
        </p:nvCxnSpPr>
        <p:spPr>
          <a:xfrm>
            <a:off x="3022483" y="3738174"/>
            <a:ext cx="88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clipart, tekst, rysowanie, kreskówka&#10;&#10;Opis wygenerowany automatycznie">
            <a:extLst>
              <a:ext uri="{FF2B5EF4-FFF2-40B4-BE49-F238E27FC236}">
                <a16:creationId xmlns:a16="http://schemas.microsoft.com/office/drawing/2014/main" id="{194875FA-9238-0AA5-D1C9-4CD6BE1538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1" y="-1091587"/>
            <a:ext cx="7381300" cy="90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9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51CEF-EEC1-8D8C-6C40-5FA6E03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00735"/>
          </a:xfrm>
          <a:solidFill>
            <a:srgbClr val="0070C0">
              <a:alpha val="56000"/>
            </a:srgbClr>
          </a:solidFill>
        </p:spPr>
        <p:txBody>
          <a:bodyPr/>
          <a:lstStyle/>
          <a:p>
            <a:pPr algn="ctr"/>
            <a:r>
              <a:rPr lang="pl-PL" dirty="0"/>
              <a:t>Budowa komórkowa organizmów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0B4F-5C15-0541-83F8-6CC979CB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734" y="3109663"/>
            <a:ext cx="3614058" cy="139794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11200" dirty="0"/>
              <a:t>Struktury komórkowe</a:t>
            </a:r>
          </a:p>
          <a:p>
            <a:pPr marL="0" indent="0" algn="ctr">
              <a:buNone/>
            </a:pPr>
            <a:r>
              <a:rPr lang="pl-PL" sz="7200" dirty="0"/>
              <a:t>komórek </a:t>
            </a:r>
            <a:r>
              <a:rPr lang="pl-PL" sz="7200" dirty="0" err="1"/>
              <a:t>prokariotycznych</a:t>
            </a:r>
            <a:r>
              <a:rPr lang="pl-PL" sz="7200" dirty="0"/>
              <a:t>  </a:t>
            </a:r>
          </a:p>
          <a:p>
            <a:pPr marL="0" indent="0" algn="ctr">
              <a:buNone/>
            </a:pPr>
            <a:endParaRPr lang="pl-PL" sz="11200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 </a:t>
            </a:r>
          </a:p>
          <a:p>
            <a:pPr marL="0" indent="0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370EC186-4FDC-4846-30C0-AE798D98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5394B0A-F215-7B24-B2AB-37FBB3736C84}"/>
              </a:ext>
            </a:extLst>
          </p:cNvPr>
          <p:cNvCxnSpPr>
            <a:cxnSpLocks/>
          </p:cNvCxnSpPr>
          <p:nvPr/>
        </p:nvCxnSpPr>
        <p:spPr>
          <a:xfrm flipH="1">
            <a:off x="4430547" y="4521034"/>
            <a:ext cx="728094" cy="538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6FF5EF0-44F6-3C6B-EFEC-8F20FF85C8BB}"/>
              </a:ext>
            </a:extLst>
          </p:cNvPr>
          <p:cNvCxnSpPr>
            <a:cxnSpLocks/>
          </p:cNvCxnSpPr>
          <p:nvPr/>
        </p:nvCxnSpPr>
        <p:spPr>
          <a:xfrm>
            <a:off x="7733890" y="3945621"/>
            <a:ext cx="943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E312B1F-81B6-6FD5-04E4-0BBB25F4C2D3}"/>
              </a:ext>
            </a:extLst>
          </p:cNvPr>
          <p:cNvSpPr txBox="1"/>
          <p:nvPr/>
        </p:nvSpPr>
        <p:spPr>
          <a:xfrm>
            <a:off x="2468839" y="1856495"/>
            <a:ext cx="264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substancja jądrowa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F46637-0095-30D7-85E6-2018DB2E1E07}"/>
              </a:ext>
            </a:extLst>
          </p:cNvPr>
          <p:cNvSpPr txBox="1"/>
          <p:nvPr/>
        </p:nvSpPr>
        <p:spPr>
          <a:xfrm>
            <a:off x="2982989" y="5342251"/>
            <a:ext cx="241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otoczka śluzowa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DAD445-7C05-94D0-0808-A44E162ACEE1}"/>
              </a:ext>
            </a:extLst>
          </p:cNvPr>
          <p:cNvSpPr txBox="1"/>
          <p:nvPr/>
        </p:nvSpPr>
        <p:spPr>
          <a:xfrm>
            <a:off x="7663506" y="1869784"/>
            <a:ext cx="148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rybosomy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97C29CF-7997-E80A-7043-C7B79AACBA85}"/>
              </a:ext>
            </a:extLst>
          </p:cNvPr>
          <p:cNvSpPr txBox="1"/>
          <p:nvPr/>
        </p:nvSpPr>
        <p:spPr>
          <a:xfrm>
            <a:off x="7733890" y="5359681"/>
            <a:ext cx="241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wić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DC99FDA-E5EF-B9BE-0B18-63DAE45AD725}"/>
              </a:ext>
            </a:extLst>
          </p:cNvPr>
          <p:cNvSpPr txBox="1"/>
          <p:nvPr/>
        </p:nvSpPr>
        <p:spPr>
          <a:xfrm>
            <a:off x="517067" y="3714789"/>
            <a:ext cx="241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błona komórkowa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2914663-8B6E-FA02-E774-84DCE71EB6F8}"/>
              </a:ext>
            </a:extLst>
          </p:cNvPr>
          <p:cNvSpPr txBox="1"/>
          <p:nvPr/>
        </p:nvSpPr>
        <p:spPr>
          <a:xfrm>
            <a:off x="9164997" y="3714789"/>
            <a:ext cx="256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ściana komórkowa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34870114-A9E0-A788-B0CB-1257A51F8B7E}"/>
              </a:ext>
            </a:extLst>
          </p:cNvPr>
          <p:cNvCxnSpPr>
            <a:cxnSpLocks/>
          </p:cNvCxnSpPr>
          <p:nvPr/>
        </p:nvCxnSpPr>
        <p:spPr>
          <a:xfrm flipH="1">
            <a:off x="7281625" y="2506565"/>
            <a:ext cx="763762" cy="539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1F8B5710-4544-CF2A-67AF-F6833B53688C}"/>
              </a:ext>
            </a:extLst>
          </p:cNvPr>
          <p:cNvCxnSpPr>
            <a:cxnSpLocks/>
          </p:cNvCxnSpPr>
          <p:nvPr/>
        </p:nvCxnSpPr>
        <p:spPr>
          <a:xfrm>
            <a:off x="6890657" y="4521034"/>
            <a:ext cx="843233" cy="56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4EB2530E-6500-9C38-BA2D-70A0564AD1E5}"/>
              </a:ext>
            </a:extLst>
          </p:cNvPr>
          <p:cNvCxnSpPr>
            <a:cxnSpLocks/>
          </p:cNvCxnSpPr>
          <p:nvPr/>
        </p:nvCxnSpPr>
        <p:spPr>
          <a:xfrm>
            <a:off x="4288618" y="2437937"/>
            <a:ext cx="641130" cy="506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85D5D2EF-4050-0BED-06D6-64F950C62A1D}"/>
              </a:ext>
            </a:extLst>
          </p:cNvPr>
          <p:cNvCxnSpPr>
            <a:cxnSpLocks/>
          </p:cNvCxnSpPr>
          <p:nvPr/>
        </p:nvCxnSpPr>
        <p:spPr>
          <a:xfrm>
            <a:off x="3298371" y="3945621"/>
            <a:ext cx="990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clipart, tekst, rysowanie, kreskówka&#10;&#10;Opis wygenerowany automatycznie">
            <a:extLst>
              <a:ext uri="{FF2B5EF4-FFF2-40B4-BE49-F238E27FC236}">
                <a16:creationId xmlns:a16="http://schemas.microsoft.com/office/drawing/2014/main" id="{D7A8597A-5F8A-123A-A11A-27B0EA2C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1" y="-1091587"/>
            <a:ext cx="7381300" cy="90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51CEF-EEC1-8D8C-6C40-5FA6E03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00735"/>
          </a:xfrm>
          <a:solidFill>
            <a:srgbClr val="0070C0">
              <a:alpha val="56000"/>
            </a:srgbClr>
          </a:solidFill>
        </p:spPr>
        <p:txBody>
          <a:bodyPr/>
          <a:lstStyle/>
          <a:p>
            <a:pPr algn="ctr"/>
            <a:r>
              <a:rPr lang="pl-PL" dirty="0"/>
              <a:t>Budowa komórkowa organizmów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0B4F-5C15-0541-83F8-6CC979CB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69" y="1513113"/>
            <a:ext cx="10515600" cy="6640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11200" b="1" dirty="0"/>
              <a:t>Komórka zwierzęca</a:t>
            </a:r>
          </a:p>
          <a:p>
            <a:pPr marL="0" indent="0" algn="ctr">
              <a:buNone/>
            </a:pPr>
            <a:endParaRPr lang="pl-PL" sz="8600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 </a:t>
            </a:r>
          </a:p>
          <a:p>
            <a:pPr marL="0" indent="0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370EC186-4FDC-4846-30C0-AE798D98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  <a:endParaRPr lang="pl-PL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CABECA60-4D5F-F533-AE88-A00E23C3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2" y="2321932"/>
            <a:ext cx="5736771" cy="4034418"/>
          </a:xfrm>
          <a:prstGeom prst="rect">
            <a:avLst/>
          </a:prstGeom>
        </p:spPr>
      </p:pic>
      <p:pic>
        <p:nvPicPr>
          <p:cNvPr id="4" name="Obraz 3" descr="Obraz zawierający clipart, tekst, rysowanie, kreskówka&#10;&#10;Opis wygenerowany automatycznie">
            <a:extLst>
              <a:ext uri="{FF2B5EF4-FFF2-40B4-BE49-F238E27FC236}">
                <a16:creationId xmlns:a16="http://schemas.microsoft.com/office/drawing/2014/main" id="{4DDDB38B-0F90-00B9-6292-1BCEAA879C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1" y="-1091587"/>
            <a:ext cx="7381300" cy="904117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2A954FA-F675-3C17-F82D-4CFE58515E91}"/>
              </a:ext>
            </a:extLst>
          </p:cNvPr>
          <p:cNvSpPr txBox="1"/>
          <p:nvPr/>
        </p:nvSpPr>
        <p:spPr>
          <a:xfrm>
            <a:off x="6813755" y="5649989"/>
            <a:ext cx="1107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rys. Beata Dąbrowska</a:t>
            </a:r>
          </a:p>
        </p:txBody>
      </p:sp>
    </p:spTree>
    <p:extLst>
      <p:ext uri="{BB962C8B-B14F-4D97-AF65-F5344CB8AC3E}">
        <p14:creationId xmlns:p14="http://schemas.microsoft.com/office/powerpoint/2010/main" val="48361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51CEF-EEC1-8D8C-6C40-5FA6E03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00735"/>
          </a:xfrm>
          <a:solidFill>
            <a:srgbClr val="0070C0">
              <a:alpha val="56000"/>
            </a:srgbClr>
          </a:solidFill>
        </p:spPr>
        <p:txBody>
          <a:bodyPr/>
          <a:lstStyle/>
          <a:p>
            <a:pPr algn="ctr"/>
            <a:r>
              <a:rPr lang="pl-PL" dirty="0"/>
              <a:t>Budowa komórkowa organizmów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0B4F-5C15-0541-83F8-6CC979CB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69" y="1513113"/>
            <a:ext cx="10515600" cy="6640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11200" b="1" dirty="0"/>
              <a:t>Komórka roślinna</a:t>
            </a:r>
          </a:p>
          <a:p>
            <a:pPr marL="0" indent="0" algn="ctr">
              <a:buNone/>
            </a:pPr>
            <a:endParaRPr lang="pl-PL" sz="8600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 </a:t>
            </a:r>
          </a:p>
          <a:p>
            <a:pPr marL="0" indent="0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370EC186-4FDC-4846-30C0-AE798D98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0E2BD9E-F702-D4AD-F88C-EA45B3EE2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2" y="2066329"/>
            <a:ext cx="5704114" cy="4011452"/>
          </a:xfrm>
          <a:prstGeom prst="rect">
            <a:avLst/>
          </a:prstGeom>
        </p:spPr>
      </p:pic>
      <p:pic>
        <p:nvPicPr>
          <p:cNvPr id="4" name="Obraz 3" descr="Obraz zawierający clipart, tekst, rysowanie, kreskówka&#10;&#10;Opis wygenerowany automatycznie">
            <a:extLst>
              <a:ext uri="{FF2B5EF4-FFF2-40B4-BE49-F238E27FC236}">
                <a16:creationId xmlns:a16="http://schemas.microsoft.com/office/drawing/2014/main" id="{C8CD4A34-610E-B4A7-D7F8-9E965C1979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1" y="-1091587"/>
            <a:ext cx="7381300" cy="904117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E6978AB-F5D1-D8AE-7930-3937F5639B40}"/>
              </a:ext>
            </a:extLst>
          </p:cNvPr>
          <p:cNvSpPr txBox="1"/>
          <p:nvPr/>
        </p:nvSpPr>
        <p:spPr>
          <a:xfrm>
            <a:off x="6548284" y="5344887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rys. Beata Dąbrowska</a:t>
            </a:r>
          </a:p>
          <a:p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49072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51CEF-EEC1-8D8C-6C40-5FA6E03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00735"/>
          </a:xfrm>
          <a:solidFill>
            <a:srgbClr val="0070C0">
              <a:alpha val="56000"/>
            </a:srgbClr>
          </a:solidFill>
        </p:spPr>
        <p:txBody>
          <a:bodyPr/>
          <a:lstStyle/>
          <a:p>
            <a:pPr algn="ctr"/>
            <a:r>
              <a:rPr lang="pl-PL" dirty="0"/>
              <a:t>Budowa komórkowa organizmów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0B4F-5C15-0541-83F8-6CC979CB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46" y="1338282"/>
            <a:ext cx="10515600" cy="6640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11200" b="1" dirty="0"/>
              <a:t>Komórka grzybowa</a:t>
            </a:r>
          </a:p>
          <a:p>
            <a:pPr marL="0" indent="0" algn="ctr">
              <a:buNone/>
            </a:pPr>
            <a:endParaRPr lang="pl-PL" sz="8600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 </a:t>
            </a:r>
          </a:p>
          <a:p>
            <a:pPr marL="0" indent="0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370EC186-4FDC-4846-30C0-AE798D98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E69257-044C-326E-E6C0-B9E889BBC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71" y="1927766"/>
            <a:ext cx="6403258" cy="4428584"/>
          </a:xfrm>
          <a:prstGeom prst="rect">
            <a:avLst/>
          </a:prstGeom>
        </p:spPr>
      </p:pic>
      <p:pic>
        <p:nvPicPr>
          <p:cNvPr id="4" name="Obraz 3" descr="Obraz zawierający clipart, tekst, rysowanie, kreskówka&#10;&#10;Opis wygenerowany automatycznie">
            <a:extLst>
              <a:ext uri="{FF2B5EF4-FFF2-40B4-BE49-F238E27FC236}">
                <a16:creationId xmlns:a16="http://schemas.microsoft.com/office/drawing/2014/main" id="{9E5B846C-4C29-D9C8-E340-6786A52ACB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50" y="-1091587"/>
            <a:ext cx="7381300" cy="904117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B259E73-353F-97B2-50D3-F2D2A847E774}"/>
              </a:ext>
            </a:extLst>
          </p:cNvPr>
          <p:cNvSpPr txBox="1"/>
          <p:nvPr/>
        </p:nvSpPr>
        <p:spPr>
          <a:xfrm>
            <a:off x="7226710" y="5569165"/>
            <a:ext cx="10839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rys. Beata Dąbrowska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63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51CEF-EEC1-8D8C-6C40-5FA6E03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00735"/>
          </a:xfrm>
          <a:solidFill>
            <a:srgbClr val="0070C0">
              <a:alpha val="56000"/>
            </a:srgbClr>
          </a:solidFill>
        </p:spPr>
        <p:txBody>
          <a:bodyPr/>
          <a:lstStyle/>
          <a:p>
            <a:pPr algn="ctr"/>
            <a:r>
              <a:rPr lang="pl-PL" dirty="0"/>
              <a:t>Budowa komórkowa organizmów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0B4F-5C15-0541-83F8-6CC979CB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69" y="1513113"/>
            <a:ext cx="10515600" cy="6640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11200" b="1" dirty="0"/>
              <a:t>Komórka bakteryjna</a:t>
            </a:r>
          </a:p>
          <a:p>
            <a:pPr marL="0" indent="0" algn="ctr">
              <a:buNone/>
            </a:pPr>
            <a:endParaRPr lang="pl-PL" sz="8600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 </a:t>
            </a:r>
          </a:p>
          <a:p>
            <a:pPr marL="0" indent="0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000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370EC186-4FDC-4846-30C0-AE798D98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Autor: Beata Dąbrowska - Facetka od biologii                                                  wszelkie prawa zastrzeżone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B19EF9-C848-3222-26F9-952F35461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55" y="2425612"/>
            <a:ext cx="5236028" cy="3682267"/>
          </a:xfrm>
          <a:prstGeom prst="rect">
            <a:avLst/>
          </a:prstGeom>
        </p:spPr>
      </p:pic>
      <p:pic>
        <p:nvPicPr>
          <p:cNvPr id="4" name="Obraz 3" descr="Obraz zawierający clipart, tekst, rysowanie, kreskówka&#10;&#10;Opis wygenerowany automatycznie">
            <a:extLst>
              <a:ext uri="{FF2B5EF4-FFF2-40B4-BE49-F238E27FC236}">
                <a16:creationId xmlns:a16="http://schemas.microsoft.com/office/drawing/2014/main" id="{BC77C38D-E381-F1CA-DA5D-11CAAE4A78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1" y="-1091587"/>
            <a:ext cx="7381300" cy="904117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95484D2-3BF2-FDA7-7895-1144FAA0B123}"/>
              </a:ext>
            </a:extLst>
          </p:cNvPr>
          <p:cNvSpPr txBox="1"/>
          <p:nvPr/>
        </p:nvSpPr>
        <p:spPr>
          <a:xfrm>
            <a:off x="5347195" y="5260258"/>
            <a:ext cx="10839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rys. Beata Dąbrowska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00866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192</TotalTime>
  <Words>238</Words>
  <Application>Microsoft Office PowerPoint</Application>
  <PresentationFormat>Panoramiczny</PresentationFormat>
  <Paragraphs>92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Budowa komórkowa organizmów </vt:lpstr>
      <vt:lpstr>Budowa komórkowa organizmów </vt:lpstr>
      <vt:lpstr>Budowa komórkowa organizmów </vt:lpstr>
      <vt:lpstr>Budowa komórkowa organizmów </vt:lpstr>
      <vt:lpstr>Budowa komórkowa organizmów </vt:lpstr>
      <vt:lpstr>Budowa komórkowa organizmów </vt:lpstr>
      <vt:lpstr>Budowa komórkowa organizmów </vt:lpstr>
      <vt:lpstr>Budowa komórkowa organizmów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 komórkowa organizmów</dc:title>
  <dc:creator>Beata Dąbrowska</dc:creator>
  <cp:lastModifiedBy>Facetka od biologii Beata Dąbrowska</cp:lastModifiedBy>
  <cp:revision>3</cp:revision>
  <dcterms:created xsi:type="dcterms:W3CDTF">2022-08-30T13:31:20Z</dcterms:created>
  <dcterms:modified xsi:type="dcterms:W3CDTF">2024-06-24T13:52:10Z</dcterms:modified>
</cp:coreProperties>
</file>